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0" r:id="rId3"/>
    <p:sldId id="259" r:id="rId4"/>
    <p:sldId id="269" r:id="rId5"/>
    <p:sldId id="266" r:id="rId6"/>
    <p:sldId id="270" r:id="rId7"/>
    <p:sldId id="267" r:id="rId8"/>
    <p:sldId id="268" r:id="rId9"/>
    <p:sldId id="271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5448" autoAdjust="0"/>
  </p:normalViewPr>
  <p:slideViewPr>
    <p:cSldViewPr>
      <p:cViewPr>
        <p:scale>
          <a:sx n="75" d="100"/>
          <a:sy n="75" d="100"/>
        </p:scale>
        <p:origin x="-1338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CDA409-91CF-41D9-8E7D-C02AD02522E6}" type="datetimeFigureOut">
              <a:rPr lang="es-MX" smtClean="0"/>
              <a:pPr/>
              <a:t>17/07/2013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D63393-4070-4563-9266-6B3E6A23E81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99409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63393-4070-4563-9266-6B3E6A23E81D}" type="slidenum">
              <a:rPr lang="es-MX" smtClean="0"/>
              <a:pPr/>
              <a:t>7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8DC2-9F4B-4F09-AD9D-7C81EBE15F76}" type="datetime1">
              <a:rPr lang="es-MX" smtClean="0"/>
              <a:pPr/>
              <a:t>17/07/2013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Programa Institucional de Tutorías - UAAAN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1354-8101-44D8-9297-A4FDFEA83BF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5BDB5-1DE2-41C5-B488-959B5C365186}" type="datetime1">
              <a:rPr lang="es-MX" smtClean="0"/>
              <a:pPr/>
              <a:t>17/07/2013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Programa Institucional de Tutorías - UAAAN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1354-8101-44D8-9297-A4FDFEA83BF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6808-ED92-4A75-8592-505BA2419541}" type="datetime1">
              <a:rPr lang="es-MX" smtClean="0"/>
              <a:pPr/>
              <a:t>17/07/2013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Programa Institucional de Tutorías - UAAAN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1354-8101-44D8-9297-A4FDFEA83BF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1DA2-8085-4A78-9F15-2A741A87D0CD}" type="datetime1">
              <a:rPr lang="es-MX" smtClean="0"/>
              <a:pPr/>
              <a:t>17/07/2013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Programa Institucional de Tutorías - UAAAN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1354-8101-44D8-9297-A4FDFEA83BF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E7248-D021-4694-8509-888470BF62B7}" type="datetime1">
              <a:rPr lang="es-MX" smtClean="0"/>
              <a:pPr/>
              <a:t>17/07/2013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Programa Institucional de Tutorías - UAAAN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1354-8101-44D8-9297-A4FDFEA83BF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DF98D-92EC-4917-884A-95D6FBAB2D66}" type="datetime1">
              <a:rPr lang="es-MX" smtClean="0"/>
              <a:pPr/>
              <a:t>17/07/2013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Programa Institucional de Tutorías - UAAAN</a:t>
            </a: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1354-8101-44D8-9297-A4FDFEA83BF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73BD-2471-4B9A-975D-B531844073DC}" type="datetime1">
              <a:rPr lang="es-MX" smtClean="0"/>
              <a:pPr/>
              <a:t>17/07/2013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Programa Institucional de Tutorías - UAAAN</a:t>
            </a:r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1354-8101-44D8-9297-A4FDFEA83BF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6E73-C884-43FA-A67A-BCF624254950}" type="datetime1">
              <a:rPr lang="es-MX" smtClean="0"/>
              <a:pPr/>
              <a:t>17/07/2013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Programa Institucional de Tutorías - UAAAN</a:t>
            </a:r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1354-8101-44D8-9297-A4FDFEA83BF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CE46B-80C4-4C94-AEC9-B367FFEFCED3}" type="datetime1">
              <a:rPr lang="es-MX" smtClean="0"/>
              <a:pPr/>
              <a:t>17/07/2013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Programa Institucional de Tutorías - UAAAN</a:t>
            </a:r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1354-8101-44D8-9297-A4FDFEA83BF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A007-980D-44C2-A0EF-440376A39E60}" type="datetime1">
              <a:rPr lang="es-MX" smtClean="0"/>
              <a:pPr/>
              <a:t>17/07/2013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Programa Institucional de Tutorías - UAAAN</a:t>
            </a: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1354-8101-44D8-9297-A4FDFEA83BF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31CD-64F6-47FB-8CF9-E5B58977CA2D}" type="datetime1">
              <a:rPr lang="es-MX" smtClean="0"/>
              <a:pPr/>
              <a:t>17/07/2013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Programa Institucional de Tutorías - UAAAN</a:t>
            </a: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1354-8101-44D8-9297-A4FDFEA83BF5}" type="slidenum">
              <a:rPr lang="es-MX" smtClean="0"/>
              <a:pPr/>
              <a:t>‹Nº›</a:t>
            </a:fld>
            <a:endParaRPr lang="es-MX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s-ES" smtClean="0"/>
              <a:t>Haga clic en el icono para agregar una imagen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3D3DE-09F6-4742-BBFF-C3AC6EB97B7B}" type="datetime1">
              <a:rPr lang="es-MX" smtClean="0"/>
              <a:pPr/>
              <a:t>17/07/2013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MX" smtClean="0"/>
              <a:t>Programa Institucional de Tutorías - UAAAN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E1354-8101-44D8-9297-A4FDFEA83BF5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83568" y="1556792"/>
            <a:ext cx="75608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/>
              <a:t>Programa Institucional de Tutorías</a:t>
            </a:r>
          </a:p>
          <a:p>
            <a:pPr algn="ctr"/>
            <a:r>
              <a:rPr lang="es-MX" sz="4000" b="1" dirty="0"/>
              <a:t> UAAAN</a:t>
            </a:r>
          </a:p>
          <a:p>
            <a:pPr algn="ctr"/>
            <a:endParaRPr lang="es-MX" sz="4000" b="1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accent3"/>
                </a:solidFill>
              </a:rPr>
              <a:t>Programa Institucional de Tutorías - UAAAN</a:t>
            </a:r>
            <a:endParaRPr lang="es-MX" dirty="0">
              <a:solidFill>
                <a:schemeClr val="accent3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41725" y="3861048"/>
            <a:ext cx="1858963" cy="162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1194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accent3"/>
                </a:solidFill>
              </a:rPr>
              <a:t>Programa Institucional de Tutorías - UAAAN</a:t>
            </a:r>
            <a:endParaRPr lang="es-MX" dirty="0">
              <a:solidFill>
                <a:schemeClr val="accent3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331640" y="1772816"/>
            <a:ext cx="66247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/>
              <a:t>Objetivos</a:t>
            </a:r>
          </a:p>
          <a:p>
            <a:endParaRPr lang="es-MX" sz="2400" b="1" dirty="0"/>
          </a:p>
          <a:p>
            <a:pPr marL="285750" indent="-285750">
              <a:buFont typeface="Wingdings" pitchFamily="2" charset="2"/>
              <a:buChar char="v"/>
            </a:pPr>
            <a:r>
              <a:rPr lang="es-MX" sz="2400" b="1" dirty="0"/>
              <a:t>Explicar el modelo de tutorías </a:t>
            </a:r>
            <a:r>
              <a:rPr lang="es-MX" sz="2400" b="1" dirty="0" smtClean="0"/>
              <a:t>– UAAAN</a:t>
            </a:r>
          </a:p>
          <a:p>
            <a:endParaRPr lang="es-MX" sz="2400" b="1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es-MX" sz="2400" b="1" dirty="0" smtClean="0"/>
              <a:t>Presentar  </a:t>
            </a:r>
            <a:r>
              <a:rPr lang="es-MX" sz="2400" b="1" dirty="0"/>
              <a:t>la propuesta de reestructuración del software</a:t>
            </a:r>
          </a:p>
          <a:p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xmlns="" val="197935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11560" y="2546685"/>
            <a:ext cx="2160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/>
              <a:t>Programa Institucional de Tutorías - UAAAN</a:t>
            </a:r>
            <a:endParaRPr lang="es-MX" sz="20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3275856" y="2025945"/>
            <a:ext cx="5503430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s-MX" sz="2000" dirty="0" smtClean="0"/>
              <a:t>Información </a:t>
            </a:r>
          </a:p>
          <a:p>
            <a:pPr marL="285750" indent="-285750">
              <a:buFont typeface="Wingdings" pitchFamily="2" charset="2"/>
              <a:buChar char="Ø"/>
            </a:pPr>
            <a:endParaRPr lang="es-MX" sz="2000" dirty="0"/>
          </a:p>
          <a:p>
            <a:pPr marL="285750" indent="-285750">
              <a:buFont typeface="Wingdings" pitchFamily="2" charset="2"/>
              <a:buChar char="Ø"/>
            </a:pPr>
            <a:r>
              <a:rPr lang="es-MX" sz="2000" dirty="0" smtClean="0"/>
              <a:t>Atención psicopedagógica personalizada</a:t>
            </a:r>
          </a:p>
          <a:p>
            <a:pPr marL="285750" indent="-285750">
              <a:buFont typeface="Wingdings" pitchFamily="2" charset="2"/>
              <a:buChar char="Ø"/>
            </a:pPr>
            <a:endParaRPr lang="es-MX" sz="2000" dirty="0"/>
          </a:p>
          <a:p>
            <a:pPr marL="285750" indent="-285750">
              <a:buFont typeface="Wingdings" pitchFamily="2" charset="2"/>
              <a:buChar char="Ø"/>
            </a:pPr>
            <a:r>
              <a:rPr lang="es-MX" sz="2000" dirty="0" smtClean="0"/>
              <a:t>Asesoría académica</a:t>
            </a:r>
          </a:p>
          <a:p>
            <a:pPr marL="285750" indent="-285750">
              <a:buFont typeface="Wingdings" pitchFamily="2" charset="2"/>
              <a:buChar char="Ø"/>
            </a:pPr>
            <a:endParaRPr lang="es-MX" sz="2000" dirty="0"/>
          </a:p>
          <a:p>
            <a:pPr marL="285750" indent="-285750">
              <a:buFont typeface="Wingdings" pitchFamily="2" charset="2"/>
              <a:buChar char="Ø"/>
            </a:pPr>
            <a:r>
              <a:rPr lang="es-MX" sz="2000" dirty="0" smtClean="0"/>
              <a:t>Actividades de apoyo a la formación integral</a:t>
            </a:r>
          </a:p>
          <a:p>
            <a:pPr marL="285750" indent="-285750">
              <a:buFont typeface="Wingdings" pitchFamily="2" charset="2"/>
              <a:buChar char="Ø"/>
            </a:pPr>
            <a:endParaRPr lang="es-MX" dirty="0"/>
          </a:p>
        </p:txBody>
      </p:sp>
      <p:sp>
        <p:nvSpPr>
          <p:cNvPr id="6" name="5 Abrir llave"/>
          <p:cNvSpPr/>
          <p:nvPr/>
        </p:nvSpPr>
        <p:spPr>
          <a:xfrm>
            <a:off x="2915816" y="1578429"/>
            <a:ext cx="264656" cy="374441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accent3"/>
                </a:solidFill>
              </a:rPr>
              <a:t>Programa Institucional de Tutorías - UAAAN</a:t>
            </a:r>
            <a:endParaRPr lang="es-MX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372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43608" y="5949280"/>
            <a:ext cx="5256399" cy="365125"/>
          </a:xfrm>
        </p:spPr>
        <p:txBody>
          <a:bodyPr/>
          <a:lstStyle/>
          <a:p>
            <a:r>
              <a:rPr lang="es-MX" dirty="0" smtClean="0">
                <a:solidFill>
                  <a:schemeClr val="accent3"/>
                </a:solidFill>
              </a:rPr>
              <a:t>Programa Institucional de Tutorías - UAAAN</a:t>
            </a:r>
            <a:endParaRPr lang="es-MX" dirty="0">
              <a:solidFill>
                <a:schemeClr val="accent3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683568" y="1720840"/>
            <a:ext cx="75608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/>
              <a:t>1ª Etapa  </a:t>
            </a:r>
            <a:r>
              <a:rPr lang="es-MX" sz="2000" dirty="0">
                <a:solidFill>
                  <a:schemeClr val="bg1"/>
                </a:solidFill>
              </a:rPr>
              <a:t>	</a:t>
            </a:r>
            <a:r>
              <a:rPr lang="es-MX" sz="2000" dirty="0" smtClean="0">
                <a:solidFill>
                  <a:schemeClr val="bg1"/>
                </a:solidFill>
              </a:rPr>
              <a:t>    </a:t>
            </a:r>
            <a:r>
              <a:rPr lang="es-MX" sz="2000" dirty="0" smtClean="0"/>
              <a:t>Integración </a:t>
            </a:r>
            <a:r>
              <a:rPr lang="es-MX" sz="2000" dirty="0"/>
              <a:t>e Identidad Profesional</a:t>
            </a:r>
          </a:p>
          <a:p>
            <a:r>
              <a:rPr lang="es-MX" sz="2000" dirty="0" smtClean="0"/>
              <a:t>				(</a:t>
            </a:r>
            <a:r>
              <a:rPr lang="es-MX" sz="2000" dirty="0"/>
              <a:t>Semestres 1 y 2)</a:t>
            </a:r>
          </a:p>
          <a:p>
            <a:endParaRPr lang="es-MX" sz="2000" dirty="0"/>
          </a:p>
          <a:p>
            <a:r>
              <a:rPr lang="es-MX" sz="2000" dirty="0"/>
              <a:t>2ª Etapa	</a:t>
            </a:r>
            <a:r>
              <a:rPr lang="es-MX" sz="2000" dirty="0" smtClean="0"/>
              <a:t>    Fortalecimiento </a:t>
            </a:r>
            <a:r>
              <a:rPr lang="es-MX" sz="2000" dirty="0"/>
              <a:t>y Motivación al alumno</a:t>
            </a:r>
          </a:p>
          <a:p>
            <a:r>
              <a:rPr lang="es-MX" sz="2000" dirty="0" smtClean="0"/>
              <a:t>				(</a:t>
            </a:r>
            <a:r>
              <a:rPr lang="es-MX" sz="2000" dirty="0"/>
              <a:t>Semestres 3, 4, 5 y 6)</a:t>
            </a:r>
          </a:p>
          <a:p>
            <a:endParaRPr lang="es-MX" sz="2000" dirty="0"/>
          </a:p>
          <a:p>
            <a:r>
              <a:rPr lang="es-MX" sz="2000" dirty="0"/>
              <a:t>3ª Etapa	</a:t>
            </a:r>
            <a:r>
              <a:rPr lang="es-MX" sz="2000" dirty="0" smtClean="0"/>
              <a:t>    Conclusión </a:t>
            </a:r>
            <a:r>
              <a:rPr lang="es-MX" sz="2000" dirty="0"/>
              <a:t>de estudios e integración al </a:t>
            </a:r>
            <a:r>
              <a:rPr lang="es-MX" sz="2000" dirty="0" smtClean="0"/>
              <a:t>egreso				    campo </a:t>
            </a:r>
            <a:r>
              <a:rPr lang="es-MX" sz="2000" dirty="0"/>
              <a:t>laboral</a:t>
            </a:r>
          </a:p>
          <a:p>
            <a:r>
              <a:rPr lang="es-MX" sz="2000" dirty="0" smtClean="0"/>
              <a:t>				(</a:t>
            </a:r>
            <a:r>
              <a:rPr lang="es-MX" sz="2000" dirty="0"/>
              <a:t>Semestres 7, 8 y 9) 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96875" y="1227584"/>
            <a:ext cx="191006" cy="344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2490321" y="724054"/>
            <a:ext cx="3947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/>
              <a:t>Etapas de la tutoría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xmlns="" val="241225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accent6">
                    <a:lumMod val="75000"/>
                  </a:schemeClr>
                </a:solidFill>
              </a:rPr>
              <a:t>Programa Institucional de Tutorías - UAAAN</a:t>
            </a:r>
            <a:endParaRPr lang="es-MX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52892093"/>
              </p:ext>
            </p:extLst>
          </p:nvPr>
        </p:nvGraphicFramePr>
        <p:xfrm>
          <a:off x="611560" y="116632"/>
          <a:ext cx="7992888" cy="59740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38562"/>
                <a:gridCol w="1321805"/>
                <a:gridCol w="1600073"/>
                <a:gridCol w="4032448"/>
              </a:tblGrid>
              <a:tr h="136024">
                <a:tc>
                  <a:txBody>
                    <a:bodyPr/>
                    <a:lstStyle/>
                    <a:p>
                      <a:r>
                        <a:rPr lang="es-MX" b="0" dirty="0" smtClean="0">
                          <a:solidFill>
                            <a:schemeClr val="tx1"/>
                          </a:solidFill>
                        </a:rPr>
                        <a:t>Etapa</a:t>
                      </a:r>
                      <a:endParaRPr lang="es-MX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b="0" dirty="0" smtClean="0">
                          <a:solidFill>
                            <a:schemeClr val="tx1"/>
                          </a:solidFill>
                        </a:rPr>
                        <a:t>Periodo</a:t>
                      </a:r>
                      <a:r>
                        <a:rPr lang="es-MX" b="0" baseline="0" dirty="0" smtClean="0">
                          <a:solidFill>
                            <a:schemeClr val="tx1"/>
                          </a:solidFill>
                        </a:rPr>
                        <a:t> escolar</a:t>
                      </a:r>
                      <a:endParaRPr lang="es-MX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b="0" dirty="0" smtClean="0">
                          <a:solidFill>
                            <a:schemeClr val="tx1"/>
                          </a:solidFill>
                        </a:rPr>
                        <a:t>Propósito</a:t>
                      </a:r>
                      <a:endParaRPr lang="es-MX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b="0" dirty="0" smtClean="0">
                          <a:solidFill>
                            <a:schemeClr val="tx1"/>
                          </a:solidFill>
                        </a:rPr>
                        <a:t>Sesiones</a:t>
                      </a:r>
                      <a:endParaRPr lang="es-MX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rowSpan="4">
                  <a:txBody>
                    <a:bodyPr/>
                    <a:lstStyle/>
                    <a:p>
                      <a:r>
                        <a:rPr lang="es-MX" sz="1600" b="0" dirty="0" smtClean="0">
                          <a:solidFill>
                            <a:schemeClr val="tx1"/>
                          </a:solidFill>
                        </a:rPr>
                        <a:t>Primera</a:t>
                      </a:r>
                      <a:endParaRPr lang="es-MX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r>
                        <a:rPr lang="es-MX" sz="1600" b="0" dirty="0" smtClean="0">
                          <a:solidFill>
                            <a:schemeClr val="tx1"/>
                          </a:solidFill>
                        </a:rPr>
                        <a:t>1er año		 												</a:t>
                      </a:r>
                      <a:endParaRPr lang="es-MX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400050" indent="-400050">
                        <a:buFont typeface="+mj-lt"/>
                        <a:buAutoNum type="romanUcPeriod"/>
                      </a:pP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Establecer objetivos y expectativas de la tutoría</a:t>
                      </a:r>
                    </a:p>
                    <a:p>
                      <a:endParaRPr lang="es-MX" sz="1400" b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s-MX" sz="1400" b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400050" indent="-400050">
                        <a:buFont typeface="+mj-lt"/>
                        <a:buNone/>
                      </a:pP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II.</a:t>
                      </a: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Definir el perfil de ingreso y egreso</a:t>
                      </a:r>
                      <a:r>
                        <a:rPr lang="es-MX" sz="1400" b="0" dirty="0" smtClean="0">
                          <a:solidFill>
                            <a:schemeClr val="bg1"/>
                          </a:solidFill>
                        </a:rPr>
                        <a:t>	</a:t>
                      </a:r>
                    </a:p>
                    <a:p>
                      <a:endParaRPr lang="es-MX" sz="1400" b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s-MX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III.  Vocación</a:t>
                      </a:r>
                    </a:p>
                    <a:p>
                      <a:endParaRPr lang="es-MX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IV.   Inducción</a:t>
                      </a:r>
                    </a:p>
                    <a:p>
                      <a:endParaRPr lang="es-MX" sz="1400" b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s-MX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Entrevista inicial: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Plan de</a:t>
                      </a: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</a:rPr>
                        <a:t> trabajo tutorial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</a:rPr>
                        <a:t> Explicación del software de tutorías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</a:rPr>
                        <a:t> Revisión del tríptico del tutorado y del tutor</a:t>
                      </a:r>
                      <a:endParaRPr lang="es-MX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305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2. Revisión de resultados: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Examen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Ceneval</a:t>
                      </a:r>
                      <a:endParaRPr lang="es-MX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Cuestionario de 	técnicas y hábitos de estudio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 Datos personales del alumno</a:t>
                      </a:r>
                    </a:p>
                    <a:p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3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r>
                        <a:rPr lang="es-MX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</a:rPr>
                        <a:t>Plática general sobre la carrera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</a:rPr>
                        <a:t> Mapa curricular (pre-requisitos, créditos)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</a:rPr>
                        <a:t> Plan de estudios (misión, visión y perfil, objetivos de la carrera)</a:t>
                      </a:r>
                    </a:p>
                    <a:p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4.</a:t>
                      </a: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</a:rPr>
                        <a:t> Legislación Universitaria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</a:rPr>
                        <a:t> Reglamentos de Licenciatura, tutorías, y  becas 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</a:rPr>
                        <a:t> Fomentar en el alumno el uso de la tecnología y aprendizaje del idioma Inglés; así como la integración a algún equipo deportivo</a:t>
                      </a:r>
                    </a:p>
                    <a:p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9879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accent6">
                    <a:lumMod val="75000"/>
                  </a:schemeClr>
                </a:solidFill>
              </a:rPr>
              <a:t>Programa Institucional de Tutorías - UAAAN</a:t>
            </a:r>
            <a:endParaRPr lang="es-MX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18301704"/>
              </p:ext>
            </p:extLst>
          </p:nvPr>
        </p:nvGraphicFramePr>
        <p:xfrm>
          <a:off x="611560" y="116632"/>
          <a:ext cx="7992888" cy="593709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38562"/>
                <a:gridCol w="1321805"/>
                <a:gridCol w="1600073"/>
                <a:gridCol w="4032448"/>
              </a:tblGrid>
              <a:tr h="136024">
                <a:tc>
                  <a:txBody>
                    <a:bodyPr/>
                    <a:lstStyle/>
                    <a:p>
                      <a:r>
                        <a:rPr lang="es-MX" b="0" dirty="0" smtClean="0">
                          <a:solidFill>
                            <a:schemeClr val="tx1"/>
                          </a:solidFill>
                        </a:rPr>
                        <a:t>Etapa</a:t>
                      </a:r>
                      <a:endParaRPr lang="es-MX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b="0" dirty="0" smtClean="0">
                          <a:solidFill>
                            <a:schemeClr val="tx1"/>
                          </a:solidFill>
                        </a:rPr>
                        <a:t>Periodo</a:t>
                      </a:r>
                      <a:r>
                        <a:rPr lang="es-MX" b="0" baseline="0" dirty="0" smtClean="0">
                          <a:solidFill>
                            <a:schemeClr val="tx1"/>
                          </a:solidFill>
                        </a:rPr>
                        <a:t> escolar</a:t>
                      </a:r>
                      <a:endParaRPr lang="es-MX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b="0" dirty="0" smtClean="0">
                          <a:solidFill>
                            <a:schemeClr val="tx1"/>
                          </a:solidFill>
                        </a:rPr>
                        <a:t>Propósito</a:t>
                      </a:r>
                      <a:endParaRPr lang="es-MX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b="0" dirty="0" smtClean="0">
                          <a:solidFill>
                            <a:schemeClr val="tx1"/>
                          </a:solidFill>
                        </a:rPr>
                        <a:t>Sesiones</a:t>
                      </a:r>
                      <a:endParaRPr lang="es-MX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4136">
                <a:tc rowSpan="4">
                  <a:txBody>
                    <a:bodyPr/>
                    <a:lstStyle/>
                    <a:p>
                      <a:r>
                        <a:rPr lang="es-MX" sz="1600" b="0" dirty="0" smtClean="0">
                          <a:solidFill>
                            <a:schemeClr val="tx1"/>
                          </a:solidFill>
                        </a:rPr>
                        <a:t>Primera</a:t>
                      </a:r>
                      <a:endParaRPr lang="es-MX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r>
                        <a:rPr lang="es-MX" sz="1600" b="0" dirty="0" smtClean="0">
                          <a:solidFill>
                            <a:schemeClr val="tx1"/>
                          </a:solidFill>
                        </a:rPr>
                        <a:t>1er año		 			 												</a:t>
                      </a:r>
                      <a:endParaRPr lang="es-MX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endParaRPr lang="es-MX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5. Contestar</a:t>
                      </a: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</a:rPr>
                        <a:t> el test de Motivación Escolar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</a:rPr>
                        <a:t> Retroalimentar al alumno en base a los resultados, se puede utilizar el boletín informativo “Motivación para estudiar”, el cual esta disponible en la página del tutor.</a:t>
                      </a:r>
                      <a:endParaRPr lang="es-MX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305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6. Trabajar</a:t>
                      </a: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</a:rPr>
                        <a:t> en Administración del tiempo</a:t>
                      </a:r>
                      <a:endParaRPr lang="es-MX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</a:rPr>
                        <a:t> Se pide al alumno contestar el test de Organización del tiempo  se revisa el resultado con el alumno.</a:t>
                      </a:r>
                      <a:endParaRPr lang="es-MX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3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Tx/>
                        <a:buNone/>
                      </a:pP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</a:rPr>
                        <a:t>7. Revisión del Test de Estilos de Aprendizaje</a:t>
                      </a:r>
                      <a:r>
                        <a:rPr lang="es-MX" sz="1600" b="0" baseline="0" dirty="0" smtClean="0">
                          <a:solidFill>
                            <a:schemeClr val="tx1"/>
                          </a:solidFill>
                        </a:rPr>
                        <a:t> , véase manual de herramientas </a:t>
                      </a: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</a:rPr>
                        <a:t>para el tutor.</a:t>
                      </a:r>
                    </a:p>
                    <a:p>
                      <a:pPr marL="342900" indent="-342900">
                        <a:buNone/>
                      </a:pPr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</a:rPr>
                        <a:t>8. Retroalimentación de como prepararse para los exámenes , se recomienda utilizar boletín informativo  Cómo prepararse para los exámenes</a:t>
                      </a:r>
                      <a:r>
                        <a:rPr lang="es-MX" sz="1400" b="0" baseline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  <a:p>
                      <a:endParaRPr lang="es-MX" sz="1400" b="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s-MX" sz="1400" b="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s-MX" sz="1400" b="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s-MX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9879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accent6">
                    <a:lumMod val="75000"/>
                  </a:schemeClr>
                </a:solidFill>
              </a:rPr>
              <a:t>Programa Institucional de Tutorías - UAAAN</a:t>
            </a:r>
            <a:endParaRPr lang="es-MX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49619752"/>
              </p:ext>
            </p:extLst>
          </p:nvPr>
        </p:nvGraphicFramePr>
        <p:xfrm>
          <a:off x="467544" y="188640"/>
          <a:ext cx="8136902" cy="630932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57274"/>
                <a:gridCol w="1345621"/>
                <a:gridCol w="1628903"/>
                <a:gridCol w="4105104"/>
              </a:tblGrid>
              <a:tr h="616259">
                <a:tc>
                  <a:txBody>
                    <a:bodyPr/>
                    <a:lstStyle/>
                    <a:p>
                      <a:r>
                        <a:rPr lang="es-MX" sz="1300" b="0" dirty="0" smtClean="0">
                          <a:solidFill>
                            <a:schemeClr val="tx1"/>
                          </a:solidFill>
                        </a:rPr>
                        <a:t>Etapa</a:t>
                      </a:r>
                      <a:endParaRPr lang="es-MX" sz="1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300" b="0" dirty="0" smtClean="0">
                          <a:solidFill>
                            <a:schemeClr val="tx1"/>
                          </a:solidFill>
                        </a:rPr>
                        <a:t>Periodo</a:t>
                      </a:r>
                      <a:r>
                        <a:rPr lang="es-MX" sz="1300" b="0" baseline="0" dirty="0" smtClean="0">
                          <a:solidFill>
                            <a:schemeClr val="tx1"/>
                          </a:solidFill>
                        </a:rPr>
                        <a:t> escolar</a:t>
                      </a:r>
                      <a:endParaRPr lang="es-MX" sz="1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300" b="0" dirty="0" smtClean="0">
                          <a:solidFill>
                            <a:schemeClr val="tx1"/>
                          </a:solidFill>
                        </a:rPr>
                        <a:t>Propósito</a:t>
                      </a:r>
                      <a:endParaRPr lang="es-MX" sz="1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300" b="0" dirty="0" smtClean="0">
                          <a:solidFill>
                            <a:schemeClr val="tx1"/>
                          </a:solidFill>
                        </a:rPr>
                        <a:t>Sesiones</a:t>
                      </a:r>
                      <a:endParaRPr lang="es-MX" sz="1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15136">
                <a:tc rowSpan="4">
                  <a:txBody>
                    <a:bodyPr/>
                    <a:lstStyle/>
                    <a:p>
                      <a:r>
                        <a:rPr lang="es-MX" sz="1300" b="0" dirty="0" smtClean="0">
                          <a:solidFill>
                            <a:schemeClr val="tx1"/>
                          </a:solidFill>
                        </a:rPr>
                        <a:t>2ª</a:t>
                      </a:r>
                      <a:endParaRPr lang="es-MX" sz="1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r>
                        <a:rPr lang="es-MX" sz="1300" b="0" dirty="0" smtClean="0">
                          <a:solidFill>
                            <a:schemeClr val="tx1"/>
                          </a:solidFill>
                        </a:rPr>
                        <a:t>2do y 3er año</a:t>
                      </a:r>
                      <a:endParaRPr lang="es-MX" sz="1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r>
                        <a:rPr lang="es-MX" sz="1300" b="0" dirty="0" smtClean="0">
                          <a:solidFill>
                            <a:schemeClr val="tx1"/>
                          </a:solidFill>
                        </a:rPr>
                        <a:t>V. Seguimiento</a:t>
                      </a:r>
                      <a:r>
                        <a:rPr lang="es-MX" sz="1300" b="0" baseline="0" dirty="0" smtClean="0">
                          <a:solidFill>
                            <a:schemeClr val="tx1"/>
                          </a:solidFill>
                        </a:rPr>
                        <a:t> de la trayectoria escolar</a:t>
                      </a:r>
                    </a:p>
                    <a:p>
                      <a:endParaRPr lang="es-MX" sz="13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s-MX" sz="1300" b="0" baseline="0" dirty="0" smtClean="0">
                          <a:solidFill>
                            <a:schemeClr val="tx1"/>
                          </a:solidFill>
                        </a:rPr>
                        <a:t>VI. Habilidades y destrezas propias de la carrera</a:t>
                      </a:r>
                    </a:p>
                    <a:p>
                      <a:endParaRPr lang="es-MX" sz="13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s-MX" sz="1300" b="0" baseline="0" dirty="0" smtClean="0">
                          <a:solidFill>
                            <a:schemeClr val="tx1"/>
                          </a:solidFill>
                        </a:rPr>
                        <a:t>VII. Habilidades para la vida y desarrollo humano</a:t>
                      </a:r>
                      <a:endParaRPr lang="es-MX" sz="1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300" b="0" baseline="0" dirty="0" smtClean="0">
                          <a:solidFill>
                            <a:schemeClr val="tx1"/>
                          </a:solidFill>
                        </a:rPr>
                        <a:t>9.  Revisión del </a:t>
                      </a:r>
                      <a:r>
                        <a:rPr lang="es-MX" sz="1300" b="0" baseline="0" dirty="0" err="1" smtClean="0">
                          <a:solidFill>
                            <a:schemeClr val="tx1"/>
                          </a:solidFill>
                        </a:rPr>
                        <a:t>Kardex</a:t>
                      </a:r>
                      <a:r>
                        <a:rPr lang="es-MX" sz="1300" b="0" baseline="0" dirty="0" smtClean="0">
                          <a:solidFill>
                            <a:schemeClr val="tx1"/>
                          </a:solidFill>
                        </a:rPr>
                        <a:t> para identificar las materias que pueden ser causal de baja, y en caso necesario canalizar a asesoría académica u orientación psicopedagógica al DFEIE.</a:t>
                      </a:r>
                      <a:endParaRPr lang="es-MX" sz="1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307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300" b="0" dirty="0" smtClean="0">
                          <a:solidFill>
                            <a:schemeClr val="tx1"/>
                          </a:solidFill>
                        </a:rPr>
                        <a:t>10.</a:t>
                      </a:r>
                      <a:r>
                        <a:rPr lang="es-MX" sz="1300" b="0" baseline="0" dirty="0" smtClean="0">
                          <a:solidFill>
                            <a:schemeClr val="tx1"/>
                          </a:solidFill>
                        </a:rPr>
                        <a:t> Fortalecer la formación integral del estudiante: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sz="1300" b="0" baseline="0" dirty="0" smtClean="0">
                          <a:solidFill>
                            <a:schemeClr val="tx1"/>
                          </a:solidFill>
                        </a:rPr>
                        <a:t> Conocer los antecedentes culturales y hábitos personales del alumno y alentarlo a experimentar en el mundo de la cultura.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sz="1300" b="0" baseline="0" dirty="0" smtClean="0">
                          <a:solidFill>
                            <a:schemeClr val="tx1"/>
                          </a:solidFill>
                        </a:rPr>
                        <a:t> Impartir una plática sobre la importancia de tener hábitos de lectura.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sz="1300" b="0" baseline="0" dirty="0" smtClean="0">
                          <a:solidFill>
                            <a:schemeClr val="tx1"/>
                          </a:solidFill>
                        </a:rPr>
                        <a:t> Sugerir actividades extra curriculares dentro y fuera de la Institución que favorezcan su formación integral.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sz="1300" b="0" baseline="0" dirty="0" smtClean="0">
                          <a:solidFill>
                            <a:schemeClr val="tx1"/>
                          </a:solidFill>
                        </a:rPr>
                        <a:t> Sugerir que se integren a un equipo deportivo si aún no lo han hecho.</a:t>
                      </a:r>
                      <a:endParaRPr lang="es-MX" sz="1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9716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300" b="0" dirty="0" smtClean="0">
                          <a:solidFill>
                            <a:schemeClr val="tx1"/>
                          </a:solidFill>
                        </a:rPr>
                        <a:t>11.</a:t>
                      </a:r>
                      <a:r>
                        <a:rPr lang="es-MX" sz="1300" b="0" baseline="0" dirty="0" smtClean="0">
                          <a:solidFill>
                            <a:schemeClr val="tx1"/>
                          </a:solidFill>
                        </a:rPr>
                        <a:t> Hablar sobre la importancia de tener un proyecto de vida en el ámbito profesional, véase boletín de apoyo de este tema.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15136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300" b="0" dirty="0" smtClean="0">
                          <a:solidFill>
                            <a:schemeClr val="tx1"/>
                          </a:solidFill>
                        </a:rPr>
                        <a:t>12.</a:t>
                      </a:r>
                      <a:r>
                        <a:rPr lang="es-MX" sz="1300" b="0" baseline="0" dirty="0" smtClean="0">
                          <a:solidFill>
                            <a:schemeClr val="tx1"/>
                          </a:solidFill>
                        </a:rPr>
                        <a:t> Hablar sobre situaciones de riesgo como: adicciones (véase página de tutor)</a:t>
                      </a:r>
                    </a:p>
                    <a:p>
                      <a:r>
                        <a:rPr lang="es-MX" sz="1300" b="0" baseline="0" dirty="0" smtClean="0">
                          <a:solidFill>
                            <a:schemeClr val="tx1"/>
                          </a:solidFill>
                        </a:rPr>
                        <a:t>Y embarazo no planeado (boletín informativo)</a:t>
                      </a:r>
                    </a:p>
                    <a:p>
                      <a:endParaRPr lang="es-MX" sz="1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7249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accent6">
                    <a:lumMod val="75000"/>
                  </a:schemeClr>
                </a:solidFill>
              </a:rPr>
              <a:t>Programa Institucional de Tutorías - UAAAN</a:t>
            </a:r>
            <a:endParaRPr lang="es-MX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17689079"/>
              </p:ext>
            </p:extLst>
          </p:nvPr>
        </p:nvGraphicFramePr>
        <p:xfrm>
          <a:off x="611560" y="224766"/>
          <a:ext cx="7992888" cy="639239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38562"/>
                <a:gridCol w="1321805"/>
                <a:gridCol w="1600073"/>
                <a:gridCol w="4032448"/>
              </a:tblGrid>
              <a:tr h="977695">
                <a:tc>
                  <a:txBody>
                    <a:bodyPr/>
                    <a:lstStyle/>
                    <a:p>
                      <a:r>
                        <a:rPr lang="es-MX" b="0" dirty="0" smtClean="0">
                          <a:solidFill>
                            <a:schemeClr val="tx1"/>
                          </a:solidFill>
                        </a:rPr>
                        <a:t>Etapa</a:t>
                      </a:r>
                      <a:endParaRPr lang="es-MX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b="0" dirty="0" smtClean="0">
                          <a:solidFill>
                            <a:schemeClr val="tx1"/>
                          </a:solidFill>
                        </a:rPr>
                        <a:t>Periodo</a:t>
                      </a:r>
                      <a:r>
                        <a:rPr lang="es-MX" b="0" baseline="0" dirty="0" smtClean="0">
                          <a:solidFill>
                            <a:schemeClr val="tx1"/>
                          </a:solidFill>
                        </a:rPr>
                        <a:t> escolar</a:t>
                      </a:r>
                      <a:endParaRPr lang="es-MX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b="0" dirty="0" smtClean="0">
                          <a:solidFill>
                            <a:schemeClr val="tx1"/>
                          </a:solidFill>
                        </a:rPr>
                        <a:t>Propósito</a:t>
                      </a:r>
                      <a:endParaRPr lang="es-MX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b="0" dirty="0" smtClean="0">
                          <a:solidFill>
                            <a:schemeClr val="tx1"/>
                          </a:solidFill>
                        </a:rPr>
                        <a:t>Sesiones</a:t>
                      </a:r>
                      <a:endParaRPr lang="es-MX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8683">
                <a:tc rowSpan="8">
                  <a:txBody>
                    <a:bodyPr/>
                    <a:lstStyle/>
                    <a:p>
                      <a:r>
                        <a:rPr lang="es-MX" sz="1600" b="0" dirty="0" smtClean="0">
                          <a:solidFill>
                            <a:schemeClr val="tx1"/>
                          </a:solidFill>
                        </a:rPr>
                        <a:t>3ª</a:t>
                      </a:r>
                      <a:endParaRPr lang="es-MX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8">
                  <a:txBody>
                    <a:bodyPr/>
                    <a:lstStyle/>
                    <a:p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4º</a:t>
                      </a: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</a:rPr>
                        <a:t> año al egreso</a:t>
                      </a:r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8">
                  <a:txBody>
                    <a:bodyPr/>
                    <a:lstStyle/>
                    <a:p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IX. Conclusión de estudios e integración al campo laboral</a:t>
                      </a:r>
                    </a:p>
                    <a:p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14. Estimular en el estudiante el desarrollo de habilidades y destrezas para la comunicación, las relaciones humanas, el trabajo en equipo y la aplicación de los principios</a:t>
                      </a: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</a:rPr>
                        <a:t> éticos de su profesión (véase boletín de “habilidades y destrezas”)</a:t>
                      </a:r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2126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15.</a:t>
                      </a: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</a:rPr>
                        <a:t> Orientar al alumno en el campo laboral, de acuerdo a su carrera. </a:t>
                      </a:r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868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16. Propiciar el uso de nuevas tecnologías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Tic´s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868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17. Informar acerca del programa de becas durante el servicio social (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</a:rPr>
                        <a:t>Bancanet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</a:rPr>
                        <a:t> informes en H. Consejo Universitario ext. 2358</a:t>
                      </a:r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868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18. Fomentar el</a:t>
                      </a: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</a:rPr>
                        <a:t> aprendizaje del idioma Inglés.</a:t>
                      </a:r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868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19.</a:t>
                      </a: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</a:rPr>
                        <a:t> Plática sobre Verano de la Ciencia</a:t>
                      </a:r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868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20. Plática</a:t>
                      </a: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</a:rPr>
                        <a:t> sobre Servicio Social (véase reglamento de servicio social)</a:t>
                      </a:r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868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4067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accent6">
                    <a:lumMod val="75000"/>
                  </a:schemeClr>
                </a:solidFill>
              </a:rPr>
              <a:t>Programa Institucional de Tutorías - UAAAN</a:t>
            </a:r>
            <a:endParaRPr lang="es-MX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41692219"/>
              </p:ext>
            </p:extLst>
          </p:nvPr>
        </p:nvGraphicFramePr>
        <p:xfrm>
          <a:off x="539552" y="1556792"/>
          <a:ext cx="7992888" cy="41757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38562"/>
                <a:gridCol w="1321805"/>
                <a:gridCol w="1600073"/>
                <a:gridCol w="4032448"/>
              </a:tblGrid>
              <a:tr h="370840">
                <a:tc>
                  <a:txBody>
                    <a:bodyPr/>
                    <a:lstStyle/>
                    <a:p>
                      <a:r>
                        <a:rPr lang="es-MX" b="0" dirty="0" smtClean="0">
                          <a:solidFill>
                            <a:schemeClr val="tx1"/>
                          </a:solidFill>
                        </a:rPr>
                        <a:t>Etapa</a:t>
                      </a:r>
                      <a:endParaRPr lang="es-MX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b="0" dirty="0" smtClean="0">
                          <a:solidFill>
                            <a:schemeClr val="tx1"/>
                          </a:solidFill>
                        </a:rPr>
                        <a:t>Periodo</a:t>
                      </a:r>
                      <a:r>
                        <a:rPr lang="es-MX" b="0" baseline="0" dirty="0" smtClean="0">
                          <a:solidFill>
                            <a:schemeClr val="tx1"/>
                          </a:solidFill>
                        </a:rPr>
                        <a:t> escolar</a:t>
                      </a:r>
                      <a:endParaRPr lang="es-MX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b="0" dirty="0" smtClean="0">
                          <a:solidFill>
                            <a:schemeClr val="tx1"/>
                          </a:solidFill>
                        </a:rPr>
                        <a:t>Propósito</a:t>
                      </a:r>
                      <a:endParaRPr lang="es-MX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b="0" dirty="0" smtClean="0">
                          <a:solidFill>
                            <a:schemeClr val="tx1"/>
                          </a:solidFill>
                        </a:rPr>
                        <a:t>Sesiones</a:t>
                      </a:r>
                      <a:endParaRPr lang="es-MX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rowSpan="8">
                  <a:txBody>
                    <a:bodyPr/>
                    <a:lstStyle/>
                    <a:p>
                      <a:r>
                        <a:rPr lang="es-MX" sz="1600" b="0" dirty="0" smtClean="0">
                          <a:solidFill>
                            <a:schemeClr val="tx1"/>
                          </a:solidFill>
                        </a:rPr>
                        <a:t>3ª</a:t>
                      </a:r>
                      <a:endParaRPr lang="es-MX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8">
                  <a:txBody>
                    <a:bodyPr/>
                    <a:lstStyle/>
                    <a:p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4º año al egreso</a:t>
                      </a:r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8">
                  <a:txBody>
                    <a:bodyPr/>
                    <a:lstStyle/>
                    <a:p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21.</a:t>
                      </a: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</a:rPr>
                        <a:t> Pláticas sobre prácticas profesionales</a:t>
                      </a:r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305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22.</a:t>
                      </a: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</a:rPr>
                        <a:t> Orientación en la elaboración de un currículo </a:t>
                      </a:r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23.</a:t>
                      </a: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</a:rPr>
                        <a:t> Alternativas de titulación</a:t>
                      </a:r>
                    </a:p>
                    <a:p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</a:rPr>
                        <a:t>23.1 Formalización de proyecto de titulación</a:t>
                      </a:r>
                    </a:p>
                    <a:p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</a:rPr>
                        <a:t>23.2 Seguimiento de proyecto de tesis y/o monografía</a:t>
                      </a:r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60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24.</a:t>
                      </a: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</a:rPr>
                        <a:t> Alternativas de actualización académica</a:t>
                      </a:r>
                    </a:p>
                    <a:p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</a:rPr>
                        <a:t>24.1 Posgrado</a:t>
                      </a:r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9456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630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4067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erano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</TotalTime>
  <Words>728</Words>
  <Application>Microsoft Office PowerPoint</Application>
  <PresentationFormat>Presentación en pantalla (4:3)</PresentationFormat>
  <Paragraphs>127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Verano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uaaan</dc:creator>
  <cp:lastModifiedBy>Karim</cp:lastModifiedBy>
  <cp:revision>45</cp:revision>
  <dcterms:created xsi:type="dcterms:W3CDTF">2013-04-24T18:25:28Z</dcterms:created>
  <dcterms:modified xsi:type="dcterms:W3CDTF">2013-07-17T16:27:28Z</dcterms:modified>
</cp:coreProperties>
</file>